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65" r:id="rId2"/>
  </p:sldMasterIdLst>
  <p:notesMasterIdLst>
    <p:notesMasterId r:id="rId29"/>
  </p:notesMasterIdLst>
  <p:handoutMasterIdLst>
    <p:handoutMasterId r:id="rId30"/>
  </p:handoutMasterIdLst>
  <p:sldIdLst>
    <p:sldId id="260" r:id="rId3"/>
    <p:sldId id="363" r:id="rId4"/>
    <p:sldId id="377" r:id="rId5"/>
    <p:sldId id="378" r:id="rId6"/>
    <p:sldId id="379" r:id="rId7"/>
    <p:sldId id="375" r:id="rId8"/>
    <p:sldId id="380" r:id="rId9"/>
    <p:sldId id="381" r:id="rId10"/>
    <p:sldId id="371" r:id="rId11"/>
    <p:sldId id="370" r:id="rId12"/>
    <p:sldId id="373" r:id="rId13"/>
    <p:sldId id="382" r:id="rId14"/>
    <p:sldId id="362" r:id="rId15"/>
    <p:sldId id="365" r:id="rId16"/>
    <p:sldId id="366" r:id="rId17"/>
    <p:sldId id="383" r:id="rId18"/>
    <p:sldId id="384" r:id="rId19"/>
    <p:sldId id="364" r:id="rId20"/>
    <p:sldId id="386" r:id="rId21"/>
    <p:sldId id="385" r:id="rId22"/>
    <p:sldId id="388" r:id="rId23"/>
    <p:sldId id="368" r:id="rId24"/>
    <p:sldId id="376" r:id="rId25"/>
    <p:sldId id="387" r:id="rId26"/>
    <p:sldId id="390" r:id="rId27"/>
    <p:sldId id="389" r:id="rId28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68F"/>
    <a:srgbClr val="002060"/>
    <a:srgbClr val="CE1B22"/>
    <a:srgbClr val="E6E6E6"/>
    <a:srgbClr val="CCCCCC"/>
    <a:srgbClr val="A2A5AC"/>
    <a:srgbClr val="E16B27"/>
    <a:srgbClr val="43667B"/>
    <a:srgbClr val="FBAF19"/>
    <a:srgbClr val="C2C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0" autoAdjust="0"/>
    <p:restoredTop sz="95342"/>
  </p:normalViewPr>
  <p:slideViewPr>
    <p:cSldViewPr snapToGrid="0" snapToObjects="1">
      <p:cViewPr>
        <p:scale>
          <a:sx n="88" d="100"/>
          <a:sy n="88" d="100"/>
        </p:scale>
        <p:origin x="726" y="66"/>
      </p:cViewPr>
      <p:guideLst>
        <p:guide orient="horz" pos="2448"/>
        <p:guide pos="31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1458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pPr/>
              <a:t>10/9/2019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5564" tIns="47782" rIns="95564" bIns="47782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19138"/>
            <a:ext cx="46577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4" tIns="47782" rIns="95564" bIns="477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5564" tIns="47782" rIns="95564" bIns="477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8873268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502"/>
            <a:ext cx="404707" cy="265034"/>
          </a:xfrm>
          <a:prstGeom prst="rect">
            <a:avLst/>
          </a:prstGeom>
        </p:spPr>
        <p:txBody>
          <a:bodyPr vert="horz" lIns="95564" tIns="47782" rIns="95564" bIns="47782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ECE Main Slide</a:t>
            </a:r>
          </a:p>
        </p:txBody>
      </p:sp>
    </p:spTree>
    <p:extLst>
      <p:ext uri="{BB962C8B-B14F-4D97-AF65-F5344CB8AC3E}">
        <p14:creationId xmlns:p14="http://schemas.microsoft.com/office/powerpoint/2010/main" val="212463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BuildingCro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E601C83-198A-4725-9EF3-D1327A395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+mj-lt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790700"/>
            <a:ext cx="9245600" cy="482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 marL="852312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 marL="1361725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 marL="1871137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 marL="2380549" indent="-342900">
              <a:buFont typeface="Wingdings" panose="05000000000000000000" pitchFamily="2" charset="2"/>
              <a:buChar char="§"/>
              <a:defRPr sz="2200" b="0" i="0">
                <a:solidFill>
                  <a:srgbClr val="002060"/>
                </a:solidFill>
                <a:latin typeface="+mn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002060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20652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20652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luesideba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5" name="Picture 4" descr="master_bottom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6" name="Picture 5" descr="Cover_BuildingCrop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39063" y="6696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83-198A-4725-9EF3-D1327A395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geeksforgeeks.org/double-pointer-pointer-pointer-c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444499" y="619125"/>
            <a:ext cx="9156701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rgbClr val="142958"/>
                </a:solidFill>
                <a:latin typeface="Vinyl OT Regular"/>
                <a:ea typeface="+mn-ea"/>
                <a:cs typeface="Vinyl OT Regular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+mj-lt"/>
                <a:cs typeface="Arial Narrow"/>
              </a:rPr>
              <a:t>ECE 220 Computer Systems &amp; Programming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44500" y="1303623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700" kern="1200" baseline="0">
                <a:solidFill>
                  <a:srgbClr val="F16322"/>
                </a:solidFill>
                <a:latin typeface="OfficinaSansITCStd Bold"/>
                <a:ea typeface="+mn-ea"/>
                <a:cs typeface="OfficinaSansITCStd Bold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latin typeface="Droid Sans Pro"/>
              <a:cs typeface="Droid Sans Pro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44500" y="1471914"/>
            <a:ext cx="9017000" cy="359835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rgbClr val="F16322"/>
                </a:solidFill>
                <a:latin typeface="OfficinaSansITCStd Book"/>
                <a:ea typeface="+mn-ea"/>
                <a:cs typeface="OfficinaSansITCStd Book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+mn-lt"/>
            </a:endParaRPr>
          </a:p>
          <a:p>
            <a:r>
              <a:rPr lang="en-US" sz="2400" b="1" dirty="0">
                <a:latin typeface="+mn-lt"/>
              </a:rPr>
              <a:t>Lecture 13 – Problem Solving with Pointers and Arrays</a:t>
            </a:r>
          </a:p>
          <a:p>
            <a:r>
              <a:rPr lang="en-US" sz="2400" b="1" dirty="0" smtClean="0">
                <a:latin typeface="+mn-lt"/>
              </a:rPr>
              <a:t>October 9, </a:t>
            </a:r>
            <a:r>
              <a:rPr lang="en-US" sz="2400" b="1" dirty="0">
                <a:latin typeface="+mn-lt"/>
              </a:rPr>
              <a:t>2019</a:t>
            </a:r>
          </a:p>
        </p:txBody>
      </p:sp>
      <p:pic>
        <p:nvPicPr>
          <p:cNvPr id="5" name="Picture 4" descr="Cover_BuildingCr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5400000" flipV="1">
            <a:off x="-2995617" y="3382118"/>
            <a:ext cx="7127274" cy="363039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Exercise:</a:t>
            </a:r>
          </a:p>
          <a:p>
            <a:pPr algn="r"/>
            <a:r>
              <a:rPr lang="en-US" sz="2400" dirty="0"/>
              <a:t> Implement a function that transpose an </a:t>
            </a:r>
            <a:r>
              <a:rPr lang="en-US" sz="2400" dirty="0">
                <a:solidFill>
                  <a:srgbClr val="FF0000"/>
                </a:solidFill>
              </a:rPr>
              <a:t>n x m </a:t>
            </a:r>
            <a:r>
              <a:rPr lang="en-US" sz="2400" dirty="0"/>
              <a:t>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9787B-A90F-425E-9251-0DAE4DB8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49" y="0"/>
            <a:ext cx="762995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9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74700"/>
            <a:ext cx="9245600" cy="5715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transpose2(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865C7-A09E-494A-9433-1BC83A79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4" y="2679959"/>
            <a:ext cx="81534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769541"/>
            <a:ext cx="9245600" cy="54451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ROW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COL 5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void transpose(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[ROW][COL],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out_matrix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[COL][ROW]){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Simpler Solution: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22827" y="27994"/>
            <a:ext cx="9245600" cy="742950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3200" b="1" kern="1200" baseline="0">
                <a:solidFill>
                  <a:srgbClr val="142958"/>
                </a:solidFill>
                <a:latin typeface="+mj-lt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Exercise: implement a function that transpose an n x n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5139D-E9BA-4DC8-8101-74357E9B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" y="2549762"/>
            <a:ext cx="10058400" cy="2576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81DDA-2D33-4B2F-BA1C-76E05053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28" y="5203620"/>
            <a:ext cx="8115300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0DEE4-1A83-46B5-81DF-1C82F94E0E22}"/>
              </a:ext>
            </a:extLst>
          </p:cNvPr>
          <p:cNvSpPr txBox="1"/>
          <p:nvPr/>
        </p:nvSpPr>
        <p:spPr>
          <a:xfrm>
            <a:off x="0" y="6214666"/>
            <a:ext cx="185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Function:</a:t>
            </a:r>
          </a:p>
        </p:txBody>
      </p:sp>
    </p:spTree>
    <p:extLst>
      <p:ext uri="{BB962C8B-B14F-4D97-AF65-F5344CB8AC3E}">
        <p14:creationId xmlns:p14="http://schemas.microsoft.com/office/powerpoint/2010/main" val="6880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 Pointer Array &amp; Pointer to an Array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&amp;a[0]; 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 = a; */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&amp;b[0];	/*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 = b; 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a[4];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b[5];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ptr_array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[2] = 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};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637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50" y="4042293"/>
            <a:ext cx="6478508" cy="29260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2. Search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60500"/>
            <a:ext cx="9245600" cy="482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 Search</a:t>
            </a:r>
            <a:r>
              <a:rPr lang="en-US" dirty="0"/>
              <a:t>: search from the beginning of the array until item is found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b="1" dirty="0"/>
              <a:t>Binary Search</a:t>
            </a:r>
            <a:r>
              <a:rPr lang="en-US" dirty="0"/>
              <a:t>: (for </a:t>
            </a:r>
            <a:r>
              <a:rPr lang="en-US" b="1" i="1" u="sng" dirty="0">
                <a:solidFill>
                  <a:srgbClr val="C00000"/>
                </a:solidFill>
              </a:rPr>
              <a:t>sorted</a:t>
            </a:r>
            <a:r>
              <a:rPr lang="en-US" dirty="0"/>
              <a:t> array) </a:t>
            </a:r>
          </a:p>
          <a:p>
            <a:pPr marL="0" indent="0">
              <a:buNone/>
            </a:pPr>
            <a:r>
              <a:rPr lang="en-US" dirty="0"/>
              <a:t>			   1) find the middle of the array and check if it’s the search item; </a:t>
            </a:r>
          </a:p>
          <a:p>
            <a:pPr marL="0" indent="0">
              <a:buNone/>
            </a:pPr>
            <a:r>
              <a:rPr lang="en-US" dirty="0"/>
              <a:t>			   2) search the first half if the search item is smaller than the 					center item, else search the second half; </a:t>
            </a:r>
          </a:p>
          <a:p>
            <a:pPr marL="0" indent="0">
              <a:buNone/>
            </a:pPr>
            <a:r>
              <a:rPr lang="en-US" dirty="0"/>
              <a:t>			   3) repeat step 1 &amp; 2 until search item is found.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267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895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276225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84300"/>
            <a:ext cx="9245600" cy="54229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#define SIZE 8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binary_search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array[],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item)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8723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A6E34-298F-4481-929E-A490B644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9" y="0"/>
            <a:ext cx="756034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6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245600" cy="742950"/>
          </a:xfrm>
        </p:spPr>
        <p:txBody>
          <a:bodyPr/>
          <a:lstStyle/>
          <a:p>
            <a:r>
              <a:rPr lang="en-US" sz="2000" dirty="0"/>
              <a:t>Exercise: implement a function that performs binary search </a:t>
            </a:r>
          </a:p>
          <a:p>
            <a:r>
              <a:rPr lang="en-US" sz="1800" b="0" dirty="0"/>
              <a:t>This function takes two arguments: a pointer to the sorted array and the search item. If the search item is found, the function returns its index in the array. Otherwise, it returns -1.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CEA5B-3D9B-45B2-99E5-F737F05F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80"/>
            <a:ext cx="10058400" cy="61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 Sorting Algorithms (</a:t>
            </a:r>
            <a:r>
              <a:rPr lang="en-US" dirty="0" err="1"/>
              <a:t>bubble_sort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4"/>
            <a:ext cx="9245600" cy="52546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items next to each other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DDE1B-457A-5548-B2E6-B6BC657E8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4" y="2364698"/>
            <a:ext cx="91655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 Sorting Algorithms (</a:t>
            </a:r>
            <a:r>
              <a:rPr lang="en-US" dirty="0" err="1"/>
              <a:t>bubble_sort</a:t>
            </a:r>
            <a:r>
              <a:rPr lang="en-US" dirty="0"/>
              <a:t> </a:t>
            </a:r>
            <a:r>
              <a:rPr lang="en-US" dirty="0">
                <a:solidFill>
                  <a:srgbClr val="38668F"/>
                </a:solidFill>
              </a:rPr>
              <a:t>animation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5"/>
            <a:ext cx="9245600" cy="1288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items next to each other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BD507D6-C707-4F50-B624-94A38D538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302895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314321"/>
            <a:ext cx="9245600" cy="742950"/>
          </a:xfrm>
        </p:spPr>
        <p:txBody>
          <a:bodyPr/>
          <a:lstStyle/>
          <a:p>
            <a:r>
              <a:rPr lang="en-US" sz="2400" b="0" dirty="0"/>
              <a:t>Exercise: implement a function that interchanges two rows of a 5x5 matrix. The functions takes three arguments: pointer to the matrix, row number x and row number 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96290"/>
            <a:ext cx="9245600" cy="50927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#define SIZE 5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void </a:t>
            </a:r>
            <a:r>
              <a:rPr lang="en-US" sz="2000" b="1" dirty="0" err="1">
                <a:latin typeface="Courier" pitchFamily="2" charset="0"/>
              </a:rPr>
              <a:t>row_interchange</a:t>
            </a:r>
            <a:r>
              <a:rPr lang="en-US" sz="2000" b="1" dirty="0">
                <a:latin typeface="Courier" pitchFamily="2" charset="0"/>
              </a:rPr>
              <a:t>(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</a:t>
            </a:r>
            <a:r>
              <a:rPr lang="en-US" sz="2000" b="1" dirty="0" smtClean="0">
                <a:latin typeface="Courier" pitchFamily="2" charset="0"/>
              </a:rPr>
              <a:t>*matrix,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x, </a:t>
            </a:r>
            <a:r>
              <a:rPr lang="en-US" sz="2000" b="1" dirty="0" err="1">
                <a:latin typeface="Courier" pitchFamily="2" charset="0"/>
              </a:rPr>
              <a:t>int</a:t>
            </a:r>
            <a:r>
              <a:rPr lang="en-US" sz="2000" b="1" dirty="0">
                <a:latin typeface="Courier" pitchFamily="2" charset="0"/>
              </a:rPr>
              <a:t> y){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}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Note:</a:t>
            </a:r>
          </a:p>
          <a:p>
            <a:pPr lvl="1"/>
            <a:r>
              <a:rPr lang="en-US" sz="2400" dirty="0"/>
              <a:t>2D arrays</a:t>
            </a:r>
          </a:p>
          <a:p>
            <a:pPr lvl="2"/>
            <a:r>
              <a:rPr lang="en-US" sz="2400" dirty="0"/>
              <a:t>&lt;type&gt; &lt;name&gt; [&lt;dim1&gt;][&lt;dim2&gt;];</a:t>
            </a:r>
          </a:p>
          <a:p>
            <a:pPr lvl="2"/>
            <a:r>
              <a:rPr lang="en-US" sz="2400" dirty="0"/>
              <a:t>e.g., int matrix[5][5];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*multi-dimensional array is stored in </a:t>
            </a:r>
            <a:r>
              <a:rPr lang="en-US" dirty="0">
                <a:solidFill>
                  <a:srgbClr val="FF0000"/>
                </a:solidFill>
              </a:rPr>
              <a:t>row-major</a:t>
            </a:r>
            <a:r>
              <a:rPr lang="en-US" dirty="0"/>
              <a:t> order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linear index =  row x (width of row) + col</a:t>
            </a:r>
          </a:p>
          <a:p>
            <a:pPr marL="0" lvl="0" indent="0" defTabSz="914400">
              <a:spcBef>
                <a:spcPts val="0"/>
              </a:spcBef>
              <a:buNone/>
              <a:defRPr/>
            </a:pPr>
            <a:r>
              <a:rPr lang="en-US" dirty="0"/>
              <a:t>                          (i.e.  matrix[3][2] = 3*5+2 = 17)</a:t>
            </a: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b="1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D172E-8AA0-DD43-AECD-2AD854667A77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91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42D4398-F5FD-46D1-8209-5BBACEDB2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5400000">
            <a:off x="-2571719" y="3083633"/>
            <a:ext cx="6356034" cy="463033"/>
          </a:xfrm>
        </p:spPr>
        <p:txBody>
          <a:bodyPr/>
          <a:lstStyle/>
          <a:p>
            <a:r>
              <a:rPr lang="en-US" sz="2000" dirty="0"/>
              <a:t>Exercise: implement a function that performs bubble sort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3E09D8-4718-47E8-8F3C-19BB0C12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97" y="0"/>
            <a:ext cx="8382704" cy="777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312B1-31F1-4DBF-B73A-D5584F4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18" y="6194068"/>
            <a:ext cx="3805382" cy="15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4. Sorting Algorithms (Insertion Sort </a:t>
            </a:r>
            <a:r>
              <a:rPr lang="en-US" dirty="0">
                <a:solidFill>
                  <a:srgbClr val="38668F"/>
                </a:solidFill>
              </a:rPr>
              <a:t>animation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362075"/>
            <a:ext cx="9245600" cy="12887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Bubble Sort</a:t>
            </a:r>
            <a:r>
              <a:rPr lang="en-US" dirty="0"/>
              <a:t>: 1) compare pairs to the left and swap them if needed; </a:t>
            </a:r>
          </a:p>
          <a:p>
            <a:pPr marL="0" indent="0">
              <a:buNone/>
            </a:pPr>
            <a:r>
              <a:rPr lang="en-US" dirty="0"/>
              <a:t>		        2) repeat this process until the entire array is sorted.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" name="insertionsort">
            <a:hlinkClick r:id="" action="ppaction://media"/>
            <a:extLst>
              <a:ext uri="{FF2B5EF4-FFF2-40B4-BE49-F238E27FC236}">
                <a16:creationId xmlns:a16="http://schemas.microsoft.com/office/drawing/2014/main" id="{DAC203AA-6275-4BE4-9A56-462796775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5309" y="2929845"/>
            <a:ext cx="4876800" cy="27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6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 rot="5400000">
            <a:off x="-2856637" y="2856638"/>
            <a:ext cx="6456223" cy="742950"/>
          </a:xfrm>
        </p:spPr>
        <p:txBody>
          <a:bodyPr/>
          <a:lstStyle/>
          <a:p>
            <a:r>
              <a:rPr lang="en-US" sz="2000" dirty="0"/>
              <a:t>Exercise: implement a function that performs insertion sort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F92C0-696A-4BC6-831F-F3535E57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"/>
            <a:ext cx="7572375" cy="712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EF08B-5F48-433D-BFB0-14EB452E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55" y="5960593"/>
            <a:ext cx="4698181" cy="1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BAA7C-7A21-BA49-A8C4-5D78AB0F6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2265" y="471055"/>
            <a:ext cx="9245600" cy="186574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Merge_Insertion</a:t>
            </a:r>
            <a:r>
              <a:rPr lang="en-US" b="1" dirty="0"/>
              <a:t> Sort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		1) remove item from array, insert it at the proper location in the 			     sorted part by shifting other items;</a:t>
            </a:r>
          </a:p>
          <a:p>
            <a:pPr marL="0" indent="0">
              <a:buNone/>
            </a:pPr>
            <a:r>
              <a:rPr lang="en-US" dirty="0"/>
              <a:t>			2) repeat this process until the end of array is reach.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165C2-328A-6140-A982-69DD05AC7AAE}"/>
              </a:ext>
            </a:extLst>
          </p:cNvPr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3CC48D7-7321-4052-903C-EAC1343F7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86" y="2068367"/>
            <a:ext cx="6919769" cy="41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3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 rot="5400000">
            <a:off x="-2856637" y="2856638"/>
            <a:ext cx="6456223" cy="742950"/>
          </a:xfrm>
        </p:spPr>
        <p:txBody>
          <a:bodyPr/>
          <a:lstStyle/>
          <a:p>
            <a:r>
              <a:rPr lang="en-US" sz="2000" dirty="0"/>
              <a:t>Exercise: implement a function that performs insertion sort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7A914-EDD2-48B8-A29B-08DD38EC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21" y="120071"/>
            <a:ext cx="8067675" cy="57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EF08B-5F48-433D-BFB0-14EB452E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859" y="5754255"/>
            <a:ext cx="5232178" cy="20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9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4871" y="122440"/>
            <a:ext cx="9245600" cy="459451"/>
          </a:xfrm>
        </p:spPr>
        <p:txBody>
          <a:bodyPr/>
          <a:lstStyle/>
          <a:p>
            <a:r>
              <a:rPr lang="en-US" sz="2400" dirty="0" smtClean="0"/>
              <a:t>Double Pointer- </a:t>
            </a:r>
            <a:r>
              <a:rPr lang="en-US" sz="1600" dirty="0" smtClean="0"/>
              <a:t>(ref: </a:t>
            </a:r>
            <a:r>
              <a:rPr lang="en-US" sz="1600" dirty="0">
                <a:hlinkClick r:id="rId2"/>
              </a:rPr>
              <a:t>https://www.geeksforgeeks.org/double-pointer-pointer-pointer-c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57" y="1569188"/>
            <a:ext cx="7706891" cy="4297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7343" y="861302"/>
            <a:ext cx="1433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Example: 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**</a:t>
            </a:r>
            <a:r>
              <a:rPr lang="en-US" dirty="0" err="1"/>
              <a:t>ptr</a:t>
            </a:r>
            <a:r>
              <a:rPr lang="en-US" dirty="0"/>
              <a:t>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35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1" y="77591"/>
            <a:ext cx="9147929" cy="7673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28" y="3117348"/>
            <a:ext cx="3984567" cy="19583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74" y="487381"/>
            <a:ext cx="4293853" cy="23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9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67062-F618-448C-86C3-DF4E1B5F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53550" cy="769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F85C5-63D1-4116-BA5E-60759CFF4E63}"/>
              </a:ext>
            </a:extLst>
          </p:cNvPr>
          <p:cNvSpPr/>
          <p:nvPr/>
        </p:nvSpPr>
        <p:spPr>
          <a:xfrm>
            <a:off x="692727" y="868218"/>
            <a:ext cx="8054109" cy="286327"/>
          </a:xfrm>
          <a:prstGeom prst="rect">
            <a:avLst/>
          </a:prstGeom>
          <a:gradFill>
            <a:gsLst>
              <a:gs pos="59000">
                <a:schemeClr val="bg2"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6D1A1-7068-4498-97E4-E65D7973F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3417455" cy="581891"/>
          </a:xfrm>
        </p:spPr>
        <p:txBody>
          <a:bodyPr/>
          <a:lstStyle/>
          <a:p>
            <a:r>
              <a:rPr lang="en-US" sz="1800" dirty="0"/>
              <a:t>main Function (continue..)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D45E9-23DD-48DF-8F56-55125588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502"/>
            <a:ext cx="8162925" cy="283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76763D-22C3-42F2-A88F-C9D39AB0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0452"/>
            <a:ext cx="10058400" cy="32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7E7ED-D9D4-40CB-9E31-1F98B7E58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"/>
          <a:stretch/>
        </p:blipFill>
        <p:spPr>
          <a:xfrm>
            <a:off x="526473" y="736455"/>
            <a:ext cx="8050068" cy="3143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072E1C-1C24-4184-87A8-69176A1E7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400" y="247650"/>
            <a:ext cx="9245600" cy="361950"/>
          </a:xfrm>
        </p:spPr>
        <p:txBody>
          <a:bodyPr/>
          <a:lstStyle/>
          <a:p>
            <a:r>
              <a:rPr lang="en-US" sz="1800" dirty="0"/>
              <a:t>Function without pointer argument: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50CAF-B305-4E79-A5AC-513C89C5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7641"/>
            <a:ext cx="10058400" cy="38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6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Pointers &amp; Array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1481695"/>
            <a:ext cx="9245600" cy="4826000"/>
          </a:xfrm>
        </p:spPr>
        <p:txBody>
          <a:bodyPr/>
          <a:lstStyle/>
          <a:p>
            <a:r>
              <a:rPr lang="en-US" dirty="0"/>
              <a:t>Reverse an integer array: void </a:t>
            </a:r>
            <a:r>
              <a:rPr lang="en-US" dirty="0" err="1"/>
              <a:t>array_reverse</a:t>
            </a:r>
            <a:r>
              <a:rPr lang="en-US" dirty="0"/>
              <a:t>(int array[], int size);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Index:	 0	   1	     2	      3      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15EBB-D238-8B49-9F02-D704954CD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770555"/>
              </p:ext>
            </p:extLst>
          </p:nvPr>
        </p:nvGraphicFramePr>
        <p:xfrm>
          <a:off x="1442027" y="2080490"/>
          <a:ext cx="2405148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C56ECC-1CAE-0042-98E7-06905B15C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192902"/>
              </p:ext>
            </p:extLst>
          </p:nvPr>
        </p:nvGraphicFramePr>
        <p:xfrm>
          <a:off x="1442026" y="4085568"/>
          <a:ext cx="3006435" cy="5103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87">
                  <a:extLst>
                    <a:ext uri="{9D8B030D-6E8A-4147-A177-3AD203B41FA5}">
                      <a16:colId xmlns:a16="http://schemas.microsoft.com/office/drawing/2014/main" val="2283151840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365104742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000798351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4030735998"/>
                    </a:ext>
                  </a:extLst>
                </a:gridCol>
                <a:gridCol w="601287">
                  <a:extLst>
                    <a:ext uri="{9D8B030D-6E8A-4147-A177-3AD203B41FA5}">
                      <a16:colId xmlns:a16="http://schemas.microsoft.com/office/drawing/2014/main" val="2617314346"/>
                    </a:ext>
                  </a:extLst>
                </a:gridCol>
              </a:tblGrid>
              <a:tr h="510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49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24A92-EF90-40B6-BF66-EE475707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0"/>
            <a:ext cx="76387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F803B-C0F1-4FBA-9562-CFD80BDF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5" y="1050347"/>
            <a:ext cx="6553200" cy="4895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1290F-345F-4A5E-A011-04B16F35319B}"/>
              </a:ext>
            </a:extLst>
          </p:cNvPr>
          <p:cNvSpPr txBox="1"/>
          <p:nvPr/>
        </p:nvSpPr>
        <p:spPr>
          <a:xfrm>
            <a:off x="249382" y="6567055"/>
            <a:ext cx="964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How about reversing a string of unknown size? See the Text, page 445 (code on </a:t>
            </a:r>
            <a:r>
              <a:rPr lang="en-US" b="1" dirty="0" err="1">
                <a:solidFill>
                  <a:srgbClr val="002060"/>
                </a:solidFill>
              </a:rPr>
              <a:t>github</a:t>
            </a:r>
            <a:r>
              <a:rPr lang="en-US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18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Multi-dimensional Arrays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int</a:t>
            </a:r>
            <a:r>
              <a:rPr lang="en-US" dirty="0"/>
              <a:t> a [2][3];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memory				index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multi-dimensional array is stored in </a:t>
            </a:r>
            <a:r>
              <a:rPr lang="en-US" b="1" dirty="0">
                <a:solidFill>
                  <a:srgbClr val="C00000"/>
                </a:solidFill>
              </a:rPr>
              <a:t>row-major</a:t>
            </a:r>
            <a:r>
              <a:rPr lang="en-US" dirty="0"/>
              <a:t> order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463800" y="1397000"/>
          <a:ext cx="67056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Column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Row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035300" y="3225800"/>
          <a:ext cx="1676400" cy="316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47865" y="66140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8DED6-E20B-A04C-B1EF-A41878012C4A}"/>
              </a:ext>
            </a:extLst>
          </p:cNvPr>
          <p:cNvSpPr txBox="1"/>
          <p:nvPr/>
        </p:nvSpPr>
        <p:spPr>
          <a:xfrm>
            <a:off x="5278582" y="360217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534E2-C057-DA4B-947C-2F166B0685E1}"/>
              </a:ext>
            </a:extLst>
          </p:cNvPr>
          <p:cNvSpPr txBox="1"/>
          <p:nvPr/>
        </p:nvSpPr>
        <p:spPr>
          <a:xfrm>
            <a:off x="5294884" y="40036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C6606-1204-E64C-BAA3-A24D70A03DC8}"/>
              </a:ext>
            </a:extLst>
          </p:cNvPr>
          <p:cNvSpPr txBox="1"/>
          <p:nvPr/>
        </p:nvSpPr>
        <p:spPr>
          <a:xfrm>
            <a:off x="5294884" y="43959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B06B-D3B7-FA4E-9E17-34B18EA92707}"/>
              </a:ext>
            </a:extLst>
          </p:cNvPr>
          <p:cNvSpPr txBox="1"/>
          <p:nvPr/>
        </p:nvSpPr>
        <p:spPr>
          <a:xfrm>
            <a:off x="5294884" y="47947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DF9C-C3C8-F04E-BEBF-FD155D14B688}"/>
              </a:ext>
            </a:extLst>
          </p:cNvPr>
          <p:cNvSpPr txBox="1"/>
          <p:nvPr/>
        </p:nvSpPr>
        <p:spPr>
          <a:xfrm>
            <a:off x="5292516" y="52201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1F0F9-70D8-3049-ACFD-1D6E8C23C806}"/>
              </a:ext>
            </a:extLst>
          </p:cNvPr>
          <p:cNvSpPr txBox="1"/>
          <p:nvPr/>
        </p:nvSpPr>
        <p:spPr>
          <a:xfrm>
            <a:off x="5292516" y="56125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960039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21871</TotalTime>
  <Words>640</Words>
  <Application>Microsoft Office PowerPoint</Application>
  <PresentationFormat>Custom</PresentationFormat>
  <Paragraphs>225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Narrow</vt:lpstr>
      <vt:lpstr>Calibri</vt:lpstr>
      <vt:lpstr>Courier</vt:lpstr>
      <vt:lpstr>Droid Sans</vt:lpstr>
      <vt:lpstr>Droid Sans Pro</vt:lpstr>
      <vt:lpstr>OfficinaSansITCStd Book</vt:lpstr>
      <vt:lpstr>Wingdings</vt:lpstr>
      <vt:lpstr>Cover Slide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Bhowmik, Ujjal Kumar</cp:lastModifiedBy>
  <cp:revision>1396</cp:revision>
  <cp:lastPrinted>2018-03-01T12:18:12Z</cp:lastPrinted>
  <dcterms:created xsi:type="dcterms:W3CDTF">2014-02-04T22:50:07Z</dcterms:created>
  <dcterms:modified xsi:type="dcterms:W3CDTF">2019-10-10T09:52:49Z</dcterms:modified>
</cp:coreProperties>
</file>